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application/vnd.openxmlformats-package.relationships+xml" Extension="rels"/>
  <Default ContentType="application/xml" Extension="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jfwDsw3CGEOgf1zvZ06W2eqvKm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Oswa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0322008c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0322008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70322008cf_0_4"/>
          <p:cNvGrpSpPr/>
          <p:nvPr/>
        </p:nvGrpSpPr>
        <p:grpSpPr>
          <a:xfrm>
            <a:off x="5800234" y="3807170"/>
            <a:ext cx="591423" cy="140843"/>
            <a:chOff x="4137525" y="2915950"/>
            <a:chExt cx="869100" cy="207000"/>
          </a:xfrm>
        </p:grpSpPr>
        <p:sp>
          <p:nvSpPr>
            <p:cNvPr id="11" name="Google Shape;11;g70322008cf_0_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g70322008cf_0_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70322008cf_0_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70322008cf_0_4"/>
          <p:cNvSpPr txBox="1"/>
          <p:nvPr>
            <p:ph type="ctrTitle"/>
          </p:nvPr>
        </p:nvSpPr>
        <p:spPr>
          <a:xfrm>
            <a:off x="895010" y="1321067"/>
            <a:ext cx="10401900" cy="23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5" name="Google Shape;15;g70322008cf_0_4"/>
          <p:cNvSpPr txBox="1"/>
          <p:nvPr>
            <p:ph idx="1" type="subTitle"/>
          </p:nvPr>
        </p:nvSpPr>
        <p:spPr>
          <a:xfrm>
            <a:off x="895000" y="4233168"/>
            <a:ext cx="104019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70322008cf_0_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0322008cf_0_44"/>
          <p:cNvSpPr txBox="1"/>
          <p:nvPr>
            <p:ph hasCustomPrompt="1" type="title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70322008cf_0_44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" name="Google Shape;52;g70322008cf_0_4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322008cf_0_48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0322008cf_0_50"/>
          <p:cNvSpPr txBox="1"/>
          <p:nvPr>
            <p:ph type="title"/>
          </p:nvPr>
        </p:nvSpPr>
        <p:spPr>
          <a:xfrm>
            <a:off x="2592924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7" name="Google Shape;57;g70322008cf_0_50"/>
          <p:cNvSpPr txBox="1"/>
          <p:nvPr>
            <p:ph idx="1" type="body"/>
          </p:nvPr>
        </p:nvSpPr>
        <p:spPr>
          <a:xfrm>
            <a:off x="2589212" y="2133600"/>
            <a:ext cx="43140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g70322008cf_0_50"/>
          <p:cNvSpPr txBox="1"/>
          <p:nvPr>
            <p:ph idx="2" type="body"/>
          </p:nvPr>
        </p:nvSpPr>
        <p:spPr>
          <a:xfrm>
            <a:off x="7190747" y="2126222"/>
            <a:ext cx="43140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9" name="Google Shape;59;g70322008cf_0_50"/>
          <p:cNvSpPr txBox="1"/>
          <p:nvPr>
            <p:ph idx="10" type="dt"/>
          </p:nvPr>
        </p:nvSpPr>
        <p:spPr>
          <a:xfrm>
            <a:off x="10361612" y="6130437"/>
            <a:ext cx="1146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70322008cf_0_50"/>
          <p:cNvSpPr txBox="1"/>
          <p:nvPr>
            <p:ph idx="11" type="ftr"/>
          </p:nvPr>
        </p:nvSpPr>
        <p:spPr>
          <a:xfrm>
            <a:off x="2589212" y="6135808"/>
            <a:ext cx="762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70322008cf_0_50"/>
          <p:cNvSpPr/>
          <p:nvPr/>
        </p:nvSpPr>
        <p:spPr>
          <a:xfrm flipH="1" rot="10800000">
            <a:off x="-4189" y="714372"/>
            <a:ext cx="1588529" cy="507300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70322008cf_0_50"/>
          <p:cNvSpPr txBox="1"/>
          <p:nvPr>
            <p:ph idx="12" type="sldNum"/>
          </p:nvPr>
        </p:nvSpPr>
        <p:spPr>
          <a:xfrm>
            <a:off x="531812" y="787782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0322008cf_0_58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5" name="Google Shape;65;g70322008cf_0_58"/>
          <p:cNvSpPr txBox="1"/>
          <p:nvPr>
            <p:ph idx="1" type="body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g70322008cf_0_58"/>
          <p:cNvSpPr txBox="1"/>
          <p:nvPr>
            <p:ph idx="10" type="dt"/>
          </p:nvPr>
        </p:nvSpPr>
        <p:spPr>
          <a:xfrm>
            <a:off x="10361612" y="6130437"/>
            <a:ext cx="1146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70322008cf_0_58"/>
          <p:cNvSpPr txBox="1"/>
          <p:nvPr>
            <p:ph idx="11" type="ftr"/>
          </p:nvPr>
        </p:nvSpPr>
        <p:spPr>
          <a:xfrm>
            <a:off x="2589212" y="6135808"/>
            <a:ext cx="762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70322008cf_0_58"/>
          <p:cNvSpPr/>
          <p:nvPr/>
        </p:nvSpPr>
        <p:spPr>
          <a:xfrm flipH="1" rot="10800000">
            <a:off x="-4189" y="714372"/>
            <a:ext cx="1588529" cy="507300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70322008cf_0_58"/>
          <p:cNvSpPr txBox="1"/>
          <p:nvPr>
            <p:ph idx="12" type="sldNum"/>
          </p:nvPr>
        </p:nvSpPr>
        <p:spPr>
          <a:xfrm>
            <a:off x="531812" y="787782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70322008cf_0_12"/>
          <p:cNvSpPr txBox="1"/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70322008cf_0_12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70322008cf_0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g70322008cf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70322008cf_0_15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70322008cf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g70322008cf_0_19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70322008cf_0_19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70322008cf_0_19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70322008cf_0_2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" name="Google Shape;31;g70322008cf_0_2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70322008cf_0_2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70322008cf_0_2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70322008cf_0_27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70322008cf_0_31"/>
          <p:cNvSpPr txBox="1"/>
          <p:nvPr>
            <p:ph type="title"/>
          </p:nvPr>
        </p:nvSpPr>
        <p:spPr>
          <a:xfrm>
            <a:off x="653667" y="701800"/>
            <a:ext cx="83028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70322008cf_0_3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0322008cf_0_3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g70322008cf_0_34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g70322008cf_0_34"/>
          <p:cNvSpPr txBox="1"/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g70322008cf_0_34"/>
          <p:cNvSpPr txBox="1"/>
          <p:nvPr>
            <p:ph idx="1" type="subTitle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70322008cf_0_34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g70322008cf_0_3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70322008cf_0_41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g70322008cf_0_4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70322008cf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g70322008cf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g70322008cf_0_0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4.jpg"/><Relationship Id="rId6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type="ctrTitle"/>
          </p:nvPr>
        </p:nvSpPr>
        <p:spPr>
          <a:xfrm>
            <a:off x="895010" y="1321067"/>
            <a:ext cx="104019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-US"/>
              <a:t>Outdoor Education </a:t>
            </a:r>
            <a:endParaRPr/>
          </a:p>
        </p:txBody>
      </p:sp>
      <p:sp>
        <p:nvSpPr>
          <p:cNvPr id="75" name="Google Shape;75;p1"/>
          <p:cNvSpPr txBox="1"/>
          <p:nvPr>
            <p:ph idx="1" type="subTitle"/>
          </p:nvPr>
        </p:nvSpPr>
        <p:spPr>
          <a:xfrm>
            <a:off x="895000" y="4233168"/>
            <a:ext cx="10401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GUSA Budget Summit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February 2020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>
            <p:ph type="title"/>
          </p:nvPr>
        </p:nvSpPr>
        <p:spPr>
          <a:xfrm>
            <a:off x="1769950" y="60583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4800"/>
              <a:t>Need for GUSA Support	</a:t>
            </a:r>
            <a:endParaRPr sz="4800"/>
          </a:p>
        </p:txBody>
      </p:sp>
      <p:sp>
        <p:nvSpPr>
          <p:cNvPr id="138" name="Google Shape;138;p9"/>
          <p:cNvSpPr txBox="1"/>
          <p:nvPr>
            <p:ph idx="1" type="body"/>
          </p:nvPr>
        </p:nvSpPr>
        <p:spPr>
          <a:xfrm>
            <a:off x="1768162" y="1436915"/>
            <a:ext cx="8915400" cy="4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GUSA Funding allows OE to continue to run high quality programs for the students of Georgetown University.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Trips can be run at low cost = student access. ($5-$10 range and include food)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OE Guides are well trained, run trips within their skill level.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Equipment and Training are expensive.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Without GUSA support: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Equipment and training costs passed onto students participating on trips.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Less student access</a:t>
            </a:r>
            <a:endParaRPr>
              <a:solidFill>
                <a:srgbClr val="FFFFFF"/>
              </a:solidFill>
            </a:endParaRPr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-US">
                <a:solidFill>
                  <a:srgbClr val="FFFFFF"/>
                </a:solidFill>
              </a:rPr>
              <a:t>Guides</a:t>
            </a:r>
            <a:endParaRPr>
              <a:solidFill>
                <a:srgbClr val="FFFFFF"/>
              </a:solidFill>
            </a:endParaRPr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-US">
                <a:solidFill>
                  <a:srgbClr val="FFFFFF"/>
                </a:solidFill>
              </a:rPr>
              <a:t># of trips</a:t>
            </a:r>
            <a:endParaRPr>
              <a:solidFill>
                <a:srgbClr val="FFFFFF"/>
              </a:solidFill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3675" y="4895950"/>
            <a:ext cx="2207050" cy="165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3675" y="231525"/>
            <a:ext cx="2207053" cy="16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1824825" y="60583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4800"/>
              <a:t>Questions?</a:t>
            </a:r>
            <a:endParaRPr sz="4800"/>
          </a:p>
        </p:txBody>
      </p:sp>
      <p:pic>
        <p:nvPicPr>
          <p:cNvPr id="146" name="Google Shape;146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427" y="1547066"/>
            <a:ext cx="6117300" cy="45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/>
          <p:nvPr>
            <p:ph type="title"/>
          </p:nvPr>
        </p:nvSpPr>
        <p:spPr>
          <a:xfrm>
            <a:off x="1769949" y="5692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4800"/>
              <a:t>Introduction</a:t>
            </a:r>
            <a:endParaRPr sz="4800"/>
          </a:p>
        </p:txBody>
      </p:sp>
      <p:sp>
        <p:nvSpPr>
          <p:cNvPr id="81" name="Google Shape;81;p2"/>
          <p:cNvSpPr txBox="1"/>
          <p:nvPr>
            <p:ph idx="1" type="body"/>
          </p:nvPr>
        </p:nvSpPr>
        <p:spPr>
          <a:xfrm>
            <a:off x="1638237" y="1449575"/>
            <a:ext cx="43140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Brian Britt ‘17 -- Guide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Reed Hasson ‘17 -- Guide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2" name="Google Shape;8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5199" y="1591051"/>
            <a:ext cx="5451027" cy="40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>
            <p:ph type="title"/>
          </p:nvPr>
        </p:nvSpPr>
        <p:spPr>
          <a:xfrm>
            <a:off x="1769975" y="5692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4800"/>
              <a:t>Mission &amp; Organization Structure</a:t>
            </a:r>
            <a:endParaRPr sz="4800"/>
          </a:p>
        </p:txBody>
      </p:sp>
      <p:sp>
        <p:nvSpPr>
          <p:cNvPr id="88" name="Google Shape;88;p3"/>
          <p:cNvSpPr txBox="1"/>
          <p:nvPr>
            <p:ph idx="1" type="body"/>
          </p:nvPr>
        </p:nvSpPr>
        <p:spPr>
          <a:xfrm>
            <a:off x="1638312" y="1494403"/>
            <a:ext cx="8915400" cy="4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Through wilderness based endeavors, Georgetown University Outdoor Education seeks to teach, to inspire, and guide students, creating a community where learning, personal challenge, reflection, and increased compassion for others and the environment are fostered and upheld as core values.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Outdoor Education is a department within the Center for Student Engagement</a:t>
            </a:r>
            <a:endParaRPr sz="1800">
              <a:solidFill>
                <a:srgbClr val="FFFFFF"/>
              </a:solidFill>
            </a:endParaRPr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1 Full-time Director (Kris Nessler)</a:t>
            </a:r>
            <a:endParaRPr sz="1800">
              <a:solidFill>
                <a:srgbClr val="FFFFFF"/>
              </a:solidFill>
            </a:endParaRPr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33 Student Guides (average 50 applications</a:t>
            </a:r>
            <a:endParaRPr sz="1800">
              <a:solidFill>
                <a:srgbClr val="FFFFFF"/>
              </a:solidFill>
            </a:endParaRPr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for 12 spots each year)</a:t>
            </a:r>
            <a:endParaRPr sz="1800"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800">
                <a:solidFill>
                  <a:srgbClr val="FFFFFF"/>
                </a:solidFill>
              </a:rPr>
              <a:t>Programming</a:t>
            </a:r>
            <a:endParaRPr sz="1800">
              <a:solidFill>
                <a:srgbClr val="FFFFFF"/>
              </a:solidFill>
            </a:endParaRPr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Open Enrollment trips</a:t>
            </a:r>
            <a:endParaRPr sz="1800">
              <a:solidFill>
                <a:srgbClr val="FFFFFF"/>
              </a:solidFill>
            </a:endParaRPr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Guide training/development</a:t>
            </a:r>
            <a:endParaRPr sz="1800">
              <a:solidFill>
                <a:srgbClr val="FFFFFF"/>
              </a:solidFill>
            </a:endParaRPr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9 Pre Orientation Programs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89" name="Google Shape;8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2677" y="3623863"/>
            <a:ext cx="3571927" cy="267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/>
          <p:nvPr>
            <p:ph type="title"/>
          </p:nvPr>
        </p:nvSpPr>
        <p:spPr>
          <a:xfrm>
            <a:off x="1843125" y="60583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4800"/>
              <a:t>OE Trips</a:t>
            </a:r>
            <a:endParaRPr sz="4800"/>
          </a:p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1841324" y="1460456"/>
            <a:ext cx="8915400" cy="4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40 Plus trips over the course of the year on the calendar each semester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Hiking, backpacking &amp; climbing are our main programming areas.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Some paddling, caving, and skiing.</a:t>
            </a:r>
            <a:endParaRPr>
              <a:solidFill>
                <a:srgbClr val="FFFFFF"/>
              </a:solidFill>
            </a:endParaRPr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More inclusive for beginners such as pumpkin picking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2018-2019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40+ trips offered, 26 run with 184 student </a:t>
            </a:r>
            <a:endParaRPr>
              <a:solidFill>
                <a:srgbClr val="FFFFFF"/>
              </a:solidFill>
            </a:endParaRPr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participants (avg 7 per trip)</a:t>
            </a:r>
            <a:endParaRPr sz="1900"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1,856 field hours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Fall 2018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13 trips with 109 student participants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872 field hours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5625" y="3985925"/>
            <a:ext cx="4093025" cy="232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/>
          <p:nvPr>
            <p:ph type="title"/>
          </p:nvPr>
        </p:nvSpPr>
        <p:spPr>
          <a:xfrm>
            <a:off x="1788250" y="6424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4800"/>
              <a:t>Equipment</a:t>
            </a:r>
            <a:endParaRPr sz="4800"/>
          </a:p>
        </p:txBody>
      </p:sp>
      <p:sp>
        <p:nvSpPr>
          <p:cNvPr id="102" name="Google Shape;102;p5"/>
          <p:cNvSpPr txBox="1"/>
          <p:nvPr>
            <p:ph idx="1" type="body"/>
          </p:nvPr>
        </p:nvSpPr>
        <p:spPr>
          <a:xfrm>
            <a:off x="1784537" y="1520529"/>
            <a:ext cx="89154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OE trips need specific equipment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This year’s request - $2,250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Stoves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Sleeping bags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Backpacks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Climbing shoes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Water filtration system</a:t>
            </a:r>
            <a:endParaRPr>
              <a:solidFill>
                <a:srgbClr val="FFFFFF"/>
              </a:solidFill>
            </a:endParaRPr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3" name="Google Shape;10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4850" y="2380051"/>
            <a:ext cx="4911424" cy="3683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>
            <p:ph type="title"/>
          </p:nvPr>
        </p:nvSpPr>
        <p:spPr>
          <a:xfrm>
            <a:off x="1788250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4800"/>
              <a:t>OE Student Lead Trainings Trainings</a:t>
            </a:r>
            <a:endParaRPr sz="4800"/>
          </a:p>
        </p:txBody>
      </p:sp>
      <p:sp>
        <p:nvSpPr>
          <p:cNvPr id="109" name="Google Shape;109;p6"/>
          <p:cNvSpPr txBox="1"/>
          <p:nvPr>
            <p:ph idx="1" type="body"/>
          </p:nvPr>
        </p:nvSpPr>
        <p:spPr>
          <a:xfrm>
            <a:off x="1308300" y="1617325"/>
            <a:ext cx="10613100" cy="30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Trips need to be </a:t>
            </a:r>
            <a:r>
              <a:rPr b="1" lang="en-US" u="sng">
                <a:solidFill>
                  <a:srgbClr val="FFFFFF"/>
                </a:solidFill>
              </a:rPr>
              <a:t>safe</a:t>
            </a:r>
            <a:r>
              <a:rPr lang="en-US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Training is a priority – need to give OE guides the skills they need while in the field running trips.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New Staff (GOAT) training course – Outdoor Education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Fall semester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On and Off campus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1,300 field training hours</a:t>
            </a:r>
            <a:endParaRPr>
              <a:solidFill>
                <a:srgbClr val="FFFFFF"/>
              </a:solidFill>
            </a:endParaRPr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1,000+ miles traveled</a:t>
            </a:r>
            <a:endParaRPr>
              <a:solidFill>
                <a:srgbClr val="FFFFFF"/>
              </a:solidFill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0322008cf_1_0"/>
          <p:cNvSpPr txBox="1"/>
          <p:nvPr>
            <p:ph type="title"/>
          </p:nvPr>
        </p:nvSpPr>
        <p:spPr>
          <a:xfrm>
            <a:off x="1640100" y="558635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Externally Lead Training</a:t>
            </a:r>
            <a:endParaRPr sz="4800"/>
          </a:p>
        </p:txBody>
      </p:sp>
      <p:sp>
        <p:nvSpPr>
          <p:cNvPr id="115" name="Google Shape;115;g70322008cf_1_0"/>
          <p:cNvSpPr txBox="1"/>
          <p:nvPr>
            <p:ph idx="1" type="body"/>
          </p:nvPr>
        </p:nvSpPr>
        <p:spPr>
          <a:xfrm>
            <a:off x="1638312" y="1354900"/>
            <a:ext cx="8915400" cy="377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Wilderness First Responder – Wilderness Medical Associates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Required of all OE Guides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80 hour course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Wilderness Protocols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Top Rope Certification – Earth Treks 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Must have 2 certified guides per climbing trip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Required by National Park Service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Anchor set-up, belay &amp; rappel management, rescue skills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>
            <p:ph type="title"/>
          </p:nvPr>
        </p:nvSpPr>
        <p:spPr>
          <a:xfrm>
            <a:off x="1824825" y="5692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OE Training</a:t>
            </a:r>
            <a:endParaRPr/>
          </a:p>
        </p:txBody>
      </p:sp>
      <p:sp>
        <p:nvSpPr>
          <p:cNvPr id="121" name="Google Shape;121;p7"/>
          <p:cNvSpPr txBox="1"/>
          <p:nvPr>
            <p:ph idx="1" type="body"/>
          </p:nvPr>
        </p:nvSpPr>
        <p:spPr>
          <a:xfrm>
            <a:off x="1823037" y="1394325"/>
            <a:ext cx="89154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OE guides pay approximately 20% of both their WFR and Top Rope Certification.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This year’s request - $13,390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108524" y="3321416"/>
            <a:ext cx="3845501" cy="288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6675" y="2840730"/>
            <a:ext cx="2569618" cy="192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9630" y="2840728"/>
            <a:ext cx="2569620" cy="1927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0200" y="4858883"/>
            <a:ext cx="5249050" cy="183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1788250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4800"/>
              <a:t>OE Budgeting</a:t>
            </a:r>
            <a:endParaRPr sz="4800"/>
          </a:p>
        </p:txBody>
      </p:sp>
      <p:sp>
        <p:nvSpPr>
          <p:cNvPr id="131" name="Google Shape;131;p8"/>
          <p:cNvSpPr txBox="1"/>
          <p:nvPr>
            <p:ph idx="1" type="body"/>
          </p:nvPr>
        </p:nvSpPr>
        <p:spPr>
          <a:xfrm>
            <a:off x="1638312" y="1507451"/>
            <a:ext cx="8915400" cy="4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OE Trips – offered at cost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Access to students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OE subsidizes trips when needed.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>
                <a:solidFill>
                  <a:srgbClr val="FFFFFF"/>
                </a:solidFill>
              </a:rPr>
              <a:t>GOPOP has traditionally been source of the OE operating budget.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$6,000 transportation costs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$3,500 in student aid</a:t>
            </a:r>
            <a:endParaRPr>
              <a:solidFill>
                <a:srgbClr val="FFFFF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US">
                <a:solidFill>
                  <a:srgbClr val="FFFFFF"/>
                </a:solidFill>
              </a:rPr>
              <a:t>GOPOP 2018 – essentially made $1,500 which we are using to subsidize trips throughout the semester and next years GOPOP </a:t>
            </a:r>
            <a:endParaRPr>
              <a:solidFill>
                <a:srgbClr val="FFFFFF"/>
              </a:solidFill>
            </a:endParaRPr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2" name="Google Shape;1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7301" y="431701"/>
            <a:ext cx="2966729" cy="197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2019-02-23T17:27:35Z</dcterms:created>
  <dc:creator>Kristoffer W Nessler</dc:creator>
</cp:coreProperties>
</file>